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9" r:id="rId3"/>
    <p:sldId id="257" r:id="rId4"/>
    <p:sldId id="258" r:id="rId5"/>
    <p:sldId id="264" r:id="rId6"/>
    <p:sldId id="270" r:id="rId7"/>
    <p:sldId id="259" r:id="rId8"/>
    <p:sldId id="265" r:id="rId9"/>
    <p:sldId id="267" r:id="rId10"/>
    <p:sldId id="268" r:id="rId11"/>
    <p:sldId id="274" r:id="rId12"/>
    <p:sldId id="260" r:id="rId13"/>
    <p:sldId id="261" r:id="rId14"/>
    <p:sldId id="263" r:id="rId15"/>
    <p:sldId id="262" r:id="rId16"/>
    <p:sldId id="273" r:id="rId17"/>
    <p:sldId id="275" r:id="rId18"/>
    <p:sldId id="276" r:id="rId19"/>
    <p:sldId id="266" r:id="rId20"/>
    <p:sldId id="271" r:id="rId21"/>
    <p:sldId id="272" r:id="rId22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5006" autoAdjust="0"/>
  </p:normalViewPr>
  <p:slideViewPr>
    <p:cSldViewPr snapToGrid="0">
      <p:cViewPr varScale="1">
        <p:scale>
          <a:sx n="80" d="100"/>
          <a:sy n="80" d="100"/>
        </p:scale>
        <p:origin x="72" y="101"/>
      </p:cViewPr>
      <p:guideLst/>
    </p:cSldViewPr>
  </p:slideViewPr>
  <p:outlineViewPr>
    <p:cViewPr>
      <p:scale>
        <a:sx n="33" d="100"/>
        <a:sy n="33" d="100"/>
      </p:scale>
      <p:origin x="0" y="-19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1699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55-45B9-88C4-4B6BA30D48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Sheet11!$A$20:$A$27</c:f>
              <c:strCache>
                <c:ptCount val="8"/>
                <c:pt idx="0">
                  <c:v>Other</c:v>
                </c:pt>
                <c:pt idx="1">
                  <c:v>Indigenous</c:v>
                </c:pt>
                <c:pt idx="2">
                  <c:v>Transportation</c:v>
                </c:pt>
                <c:pt idx="3">
                  <c:v>Utilities</c:v>
                </c:pt>
                <c:pt idx="4">
                  <c:v>Employment/Labour Market/Education</c:v>
                </c:pt>
                <c:pt idx="5">
                  <c:v>Social Services</c:v>
                </c:pt>
                <c:pt idx="6">
                  <c:v>Multiple</c:v>
                </c:pt>
                <c:pt idx="7">
                  <c:v>Health</c:v>
                </c:pt>
              </c:strCache>
            </c:strRef>
          </c:cat>
          <c:val>
            <c:numRef>
              <c:f>Sheet11!$B$20:$B$27</c:f>
              <c:numCache>
                <c:formatCode>General</c:formatCode>
                <c:ptCount val="8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55-45B9-88C4-4B6BA30D48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9545888"/>
        <c:axId val="439547848"/>
      </c:barChart>
      <c:catAx>
        <c:axId val="439545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547848"/>
        <c:crosses val="autoZero"/>
        <c:auto val="1"/>
        <c:lblAlgn val="ctr"/>
        <c:lblOffset val="100"/>
        <c:noMultiLvlLbl val="0"/>
      </c:catAx>
      <c:valAx>
        <c:axId val="439547848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54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Organization</a:t>
            </a:r>
            <a:r>
              <a:rPr lang="en-CA" baseline="0" dirty="0"/>
              <a:t> Type</a:t>
            </a:r>
            <a:endParaRPr lang="en-CA" dirty="0"/>
          </a:p>
        </c:rich>
      </c:tx>
      <c:layout>
        <c:manualLayout>
          <c:xMode val="edge"/>
          <c:yMode val="edge"/>
          <c:x val="0.2924023088526632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F8-4A13-B5D8-967C57E854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Sheet11!$A$34:$A$40</c:f>
              <c:strCache>
                <c:ptCount val="7"/>
                <c:pt idx="0">
                  <c:v>Academic Institution</c:v>
                </c:pt>
                <c:pt idx="1">
                  <c:v>Federal</c:v>
                </c:pt>
                <c:pt idx="2">
                  <c:v>Private Sector</c:v>
                </c:pt>
                <c:pt idx="3">
                  <c:v>Crown Corp</c:v>
                </c:pt>
                <c:pt idx="4">
                  <c:v>Provincial</c:v>
                </c:pt>
                <c:pt idx="5">
                  <c:v>Regional (Health)</c:v>
                </c:pt>
                <c:pt idx="6">
                  <c:v>Not for profit</c:v>
                </c:pt>
              </c:strCache>
            </c:strRef>
          </c:cat>
          <c:val>
            <c:numRef>
              <c:f>Sheet11!$B$34:$B$40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  <c:pt idx="5">
                  <c:v>6</c:v>
                </c:pt>
                <c:pt idx="6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F8-4A13-B5D8-967C57E854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9546280"/>
        <c:axId val="439547064"/>
      </c:barChart>
      <c:catAx>
        <c:axId val="439546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547064"/>
        <c:crosses val="autoZero"/>
        <c:auto val="1"/>
        <c:lblAlgn val="ctr"/>
        <c:lblOffset val="100"/>
        <c:noMultiLvlLbl val="0"/>
      </c:catAx>
      <c:valAx>
        <c:axId val="439547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546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Education</a:t>
            </a:r>
            <a:r>
              <a:rPr lang="en-CA" baseline="0"/>
              <a:t> Level - Minimum</a:t>
            </a:r>
            <a:endParaRPr lang="en-C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Sheet11!$A$4</c:f>
              <c:strCache>
                <c:ptCount val="1"/>
                <c:pt idx="0">
                  <c:v>Junior/Entry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Sheet11!$B$3:$D$3</c:f>
              <c:strCache>
                <c:ptCount val="3"/>
                <c:pt idx="0">
                  <c:v>Unknown</c:v>
                </c:pt>
                <c:pt idx="1">
                  <c:v>Masters</c:v>
                </c:pt>
                <c:pt idx="2">
                  <c:v>Bachelors</c:v>
                </c:pt>
              </c:strCache>
            </c:strRef>
          </c:cat>
          <c:val>
            <c:numRef>
              <c:f>Sheet11!$B$4:$D$4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D-4A3F-B384-505BA96A9548}"/>
            </c:ext>
          </c:extLst>
        </c:ser>
        <c:ser>
          <c:idx val="1"/>
          <c:order val="1"/>
          <c:tx>
            <c:strRef>
              <c:f>Sheet11!$A$5</c:f>
              <c:strCache>
                <c:ptCount val="1"/>
                <c:pt idx="0">
                  <c:v>Mid/Senior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Sheet11!$B$3:$D$3</c:f>
              <c:strCache>
                <c:ptCount val="3"/>
                <c:pt idx="0">
                  <c:v>Unknown</c:v>
                </c:pt>
                <c:pt idx="1">
                  <c:v>Masters</c:v>
                </c:pt>
                <c:pt idx="2">
                  <c:v>Bachelors</c:v>
                </c:pt>
              </c:strCache>
            </c:strRef>
          </c:cat>
          <c:val>
            <c:numRef>
              <c:f>Sheet11!$B$5:$D$5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FD-4A3F-B384-505BA96A9548}"/>
            </c:ext>
          </c:extLst>
        </c:ser>
        <c:ser>
          <c:idx val="2"/>
          <c:order val="2"/>
          <c:tx>
            <c:strRef>
              <c:f>Sheet11!$A$6</c:f>
              <c:strCache>
                <c:ptCount val="1"/>
                <c:pt idx="0">
                  <c:v>Manager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Sheet11!$B$3:$D$3</c:f>
              <c:strCache>
                <c:ptCount val="3"/>
                <c:pt idx="0">
                  <c:v>Unknown</c:v>
                </c:pt>
                <c:pt idx="1">
                  <c:v>Masters</c:v>
                </c:pt>
                <c:pt idx="2">
                  <c:v>Bachelors</c:v>
                </c:pt>
              </c:strCache>
            </c:strRef>
          </c:cat>
          <c:val>
            <c:numRef>
              <c:f>Sheet11!$B$6:$D$6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FD-4A3F-B384-505BA96A95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39544320"/>
        <c:axId val="439548632"/>
      </c:barChart>
      <c:catAx>
        <c:axId val="43954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548632"/>
        <c:crosses val="autoZero"/>
        <c:auto val="1"/>
        <c:lblAlgn val="ctr"/>
        <c:lblOffset val="100"/>
        <c:noMultiLvlLbl val="0"/>
      </c:catAx>
      <c:valAx>
        <c:axId val="439548632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54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Years of Experience</a:t>
            </a:r>
            <a:r>
              <a:rPr lang="en-CA" baseline="0"/>
              <a:t> - Minimum</a:t>
            </a:r>
            <a:endParaRPr lang="en-C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Sheet11!$A$12</c:f>
              <c:strCache>
                <c:ptCount val="1"/>
                <c:pt idx="0">
                  <c:v>Junior/Entry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Sheet11!$B$11:$D$11</c:f>
              <c:strCache>
                <c:ptCount val="3"/>
                <c:pt idx="0">
                  <c:v>5 years or more</c:v>
                </c:pt>
                <c:pt idx="1">
                  <c:v>3 or 4 years</c:v>
                </c:pt>
                <c:pt idx="2">
                  <c:v>Less than 3 years</c:v>
                </c:pt>
              </c:strCache>
            </c:strRef>
          </c:cat>
          <c:val>
            <c:numRef>
              <c:f>Sheet11!$B$12:$D$12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6-4A00-B10F-F81000578522}"/>
            </c:ext>
          </c:extLst>
        </c:ser>
        <c:ser>
          <c:idx val="1"/>
          <c:order val="1"/>
          <c:tx>
            <c:strRef>
              <c:f>Sheet11!$A$13</c:f>
              <c:strCache>
                <c:ptCount val="1"/>
                <c:pt idx="0">
                  <c:v>Mid/Senior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Sheet11!$B$11:$D$11</c:f>
              <c:strCache>
                <c:ptCount val="3"/>
                <c:pt idx="0">
                  <c:v>5 years or more</c:v>
                </c:pt>
                <c:pt idx="1">
                  <c:v>3 or 4 years</c:v>
                </c:pt>
                <c:pt idx="2">
                  <c:v>Less than 3 years</c:v>
                </c:pt>
              </c:strCache>
            </c:strRef>
          </c:cat>
          <c:val>
            <c:numRef>
              <c:f>Sheet11!$B$13:$D$13</c:f>
              <c:numCache>
                <c:formatCode>General</c:formatCode>
                <c:ptCount val="3"/>
                <c:pt idx="0">
                  <c:v>8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6-4A00-B10F-F81000578522}"/>
            </c:ext>
          </c:extLst>
        </c:ser>
        <c:ser>
          <c:idx val="2"/>
          <c:order val="2"/>
          <c:tx>
            <c:strRef>
              <c:f>Sheet11!$A$14</c:f>
              <c:strCache>
                <c:ptCount val="1"/>
                <c:pt idx="0">
                  <c:v>Manager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Sheet11!$B$11:$D$11</c:f>
              <c:strCache>
                <c:ptCount val="3"/>
                <c:pt idx="0">
                  <c:v>5 years or more</c:v>
                </c:pt>
                <c:pt idx="1">
                  <c:v>3 or 4 years</c:v>
                </c:pt>
                <c:pt idx="2">
                  <c:v>Less than 3 years</c:v>
                </c:pt>
              </c:strCache>
            </c:strRef>
          </c:cat>
          <c:val>
            <c:numRef>
              <c:f>Sheet11!$B$14:$D$14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D6-4A00-B10F-F8100057852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39544712"/>
        <c:axId val="439542752"/>
      </c:barChart>
      <c:catAx>
        <c:axId val="439544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542752"/>
        <c:crosses val="autoZero"/>
        <c:auto val="1"/>
        <c:lblAlgn val="ctr"/>
        <c:lblOffset val="100"/>
        <c:noMultiLvlLbl val="0"/>
      </c:catAx>
      <c:valAx>
        <c:axId val="439542752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544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1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1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fld id="{FAF31F22-A949-4CB7-B3AD-024D21B6556A}" type="datetimeFigureOut">
              <a:rPr lang="en-CA" smtClean="0"/>
              <a:t>2021-09-20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0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0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>
              <a:defRPr sz="1200"/>
            </a:lvl1pPr>
          </a:lstStyle>
          <a:p>
            <a:fld id="{68987FD0-38CC-44F0-AADC-954D405736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15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1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1"/>
          </a:xfrm>
          <a:prstGeom prst="rect">
            <a:avLst/>
          </a:prstGeom>
        </p:spPr>
        <p:txBody>
          <a:bodyPr vert="horz" lIns="93494" tIns="46747" rIns="93494" bIns="46747" rtlCol="0"/>
          <a:lstStyle>
            <a:lvl1pPr algn="r">
              <a:defRPr sz="1200"/>
            </a:lvl1pPr>
          </a:lstStyle>
          <a:p>
            <a:fld id="{2614DEED-03F7-4D5A-94E9-296E866125FA}" type="datetimeFigureOut">
              <a:rPr lang="en-CA" smtClean="0"/>
              <a:t>2021-09-20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4" tIns="46747" rIns="93494" bIns="46747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5"/>
            <a:ext cx="5642610" cy="3665458"/>
          </a:xfrm>
          <a:prstGeom prst="rect">
            <a:avLst/>
          </a:prstGeom>
        </p:spPr>
        <p:txBody>
          <a:bodyPr vert="horz" lIns="93494" tIns="46747" rIns="93494" bIns="467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0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0"/>
          </a:xfrm>
          <a:prstGeom prst="rect">
            <a:avLst/>
          </a:prstGeom>
        </p:spPr>
        <p:txBody>
          <a:bodyPr vert="horz" lIns="93494" tIns="46747" rIns="93494" bIns="46747" rtlCol="0" anchor="b"/>
          <a:lstStyle>
            <a:lvl1pPr algn="r">
              <a:defRPr sz="1200"/>
            </a:lvl1pPr>
          </a:lstStyle>
          <a:p>
            <a:fld id="{3C7DC90C-2184-4197-B573-3A105FACD1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85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8731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Pretty consistent, based on rankings within each group...</a:t>
            </a:r>
          </a:p>
          <a:p>
            <a:endParaRPr lang="en-CA" dirty="0"/>
          </a:p>
          <a:p>
            <a:r>
              <a:rPr lang="en-CA" dirty="0"/>
              <a:t>Especially re: drafting communications – net is highest rank in each</a:t>
            </a:r>
          </a:p>
          <a:p>
            <a:endParaRPr lang="en-CA" dirty="0"/>
          </a:p>
          <a:p>
            <a:r>
              <a:rPr lang="en-CA" dirty="0"/>
              <a:t>But...</a:t>
            </a:r>
          </a:p>
          <a:p>
            <a:endParaRPr lang="en-CA" dirty="0"/>
          </a:p>
          <a:p>
            <a:r>
              <a:rPr lang="en-CA" dirty="0"/>
              <a:t>Junior/entry level more often reporting KSE</a:t>
            </a:r>
          </a:p>
          <a:p>
            <a:endParaRPr lang="en-CA" dirty="0"/>
          </a:p>
          <a:p>
            <a:r>
              <a:rPr lang="en-CA" dirty="0"/>
              <a:t>Mid/senior – more often data collection and computer/software KSE</a:t>
            </a:r>
          </a:p>
          <a:p>
            <a:endParaRPr lang="en-CA" dirty="0"/>
          </a:p>
          <a:p>
            <a:r>
              <a:rPr lang="en-CA" dirty="0"/>
              <a:t>Managers – more often  leadership and communication KSE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869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2557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CES Database, May 2017</a:t>
            </a:r>
          </a:p>
          <a:p>
            <a:endParaRPr lang="en-CA" dirty="0"/>
          </a:p>
          <a:p>
            <a:r>
              <a:rPr lang="en-CA" dirty="0"/>
              <a:t>Experience in evaluation</a:t>
            </a:r>
          </a:p>
          <a:p>
            <a:r>
              <a:rPr lang="en-CA" dirty="0"/>
              <a:t>Less than 2 years – 14%</a:t>
            </a:r>
          </a:p>
          <a:p>
            <a:r>
              <a:rPr lang="en-CA" dirty="0"/>
              <a:t>2 to 5 years – 18%</a:t>
            </a:r>
          </a:p>
          <a:p>
            <a:r>
              <a:rPr lang="en-CA" dirty="0"/>
              <a:t>More than 5 years – 51%</a:t>
            </a:r>
          </a:p>
          <a:p>
            <a:r>
              <a:rPr lang="en-CA" dirty="0"/>
              <a:t>Other – 17% (includes no response)</a:t>
            </a:r>
          </a:p>
          <a:p>
            <a:endParaRPr lang="en-CA" dirty="0"/>
          </a:p>
          <a:p>
            <a:r>
              <a:rPr lang="en-CA" dirty="0"/>
              <a:t>350 CEs at that time – now more than 400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Of the 9 CE requirements – 7 were Mid/Senior, 1 was Junior/Entry Level and 1 was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9237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* - </a:t>
            </a:r>
          </a:p>
          <a:p>
            <a:r>
              <a:rPr lang="en-CA" dirty="0"/>
              <a:t>Two mentioned developmental evaluation specifically and one empowerment evaluation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079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206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4560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Pretty consistent rankings across groups...</a:t>
            </a:r>
          </a:p>
          <a:p>
            <a:endParaRPr lang="en-CA" dirty="0"/>
          </a:p>
          <a:p>
            <a:r>
              <a:rPr lang="en-CA" dirty="0"/>
              <a:t>Software/computer skills:</a:t>
            </a:r>
          </a:p>
          <a:p>
            <a:r>
              <a:rPr lang="en-CA" dirty="0"/>
              <a:t>All examples included 3 or more times.</a:t>
            </a:r>
          </a:p>
          <a:p>
            <a:endParaRPr lang="en-CA" dirty="0"/>
          </a:p>
          <a:p>
            <a:r>
              <a:rPr lang="en-CA" dirty="0"/>
              <a:t>Examples are examples – some overlap categories. </a:t>
            </a:r>
          </a:p>
          <a:p>
            <a:pPr marL="170113" indent="-170113">
              <a:buFontTx/>
              <a:buChar char="-"/>
            </a:pPr>
            <a:r>
              <a:rPr lang="en-CA" dirty="0"/>
              <a:t>Excel for example was included as an example for MS Office, spreadsheets and data analysis. </a:t>
            </a:r>
          </a:p>
          <a:p>
            <a:pPr marL="170113" indent="-170113">
              <a:buFontTx/>
              <a:buChar char="-"/>
            </a:pPr>
            <a:r>
              <a:rPr lang="en-CA" dirty="0"/>
              <a:t>SQL was also included under multiple categories (data analysis, databases and business intelligence)</a:t>
            </a:r>
          </a:p>
          <a:p>
            <a:endParaRPr lang="en-CA" dirty="0"/>
          </a:p>
          <a:p>
            <a:r>
              <a:rPr lang="en-CA" dirty="0"/>
              <a:t>Seems likely that specialized skills e.g., SPSS would be more likely to be included explicitly than more general software skills e.g., Word. But...</a:t>
            </a:r>
          </a:p>
          <a:p>
            <a:r>
              <a:rPr lang="en-CA" dirty="0"/>
              <a:t> </a:t>
            </a:r>
          </a:p>
          <a:p>
            <a:r>
              <a:rPr lang="en-CA" dirty="0"/>
              <a:t>SPSS 10, Excel 8, Word 5, SQL 5, PowerPoint 4, R 4, Tableau 4, </a:t>
            </a:r>
            <a:r>
              <a:rPr lang="en-CA" dirty="0" err="1"/>
              <a:t>NVivo</a:t>
            </a:r>
            <a:r>
              <a:rPr lang="en-CA" dirty="0"/>
              <a:t> 3, Stata 3, Power BI 3, Visio 2, Access 2, SAS 2, Outlook 1, </a:t>
            </a:r>
            <a:r>
              <a:rPr lang="en-CA" dirty="0" err="1"/>
              <a:t>SurveyMonkey</a:t>
            </a:r>
            <a:r>
              <a:rPr lang="en-CA" dirty="0"/>
              <a:t>/</a:t>
            </a:r>
            <a:r>
              <a:rPr lang="en-CA" dirty="0" err="1"/>
              <a:t>FluidSurveys</a:t>
            </a:r>
            <a:r>
              <a:rPr lang="en-CA" dirty="0"/>
              <a:t> 3, Python 1, </a:t>
            </a:r>
            <a:r>
              <a:rPr lang="en-CA" dirty="0" err="1"/>
              <a:t>QlikSense</a:t>
            </a:r>
            <a:r>
              <a:rPr lang="en-CA" dirty="0"/>
              <a:t> 1, </a:t>
            </a:r>
            <a:r>
              <a:rPr lang="en-CA" dirty="0" err="1"/>
              <a:t>LimeSerivce</a:t>
            </a:r>
            <a:r>
              <a:rPr lang="en-CA" dirty="0"/>
              <a:t>, Checkbox, </a:t>
            </a:r>
            <a:r>
              <a:rPr lang="en-CA" dirty="0" err="1"/>
              <a:t>SimpleSurvey</a:t>
            </a:r>
            <a:r>
              <a:rPr lang="en-CA" dirty="0"/>
              <a:t> (each)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9045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294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7453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often do you...  Often, sometimes, not at all</a:t>
            </a:r>
          </a:p>
          <a:p>
            <a:endParaRPr lang="en-CA" dirty="0"/>
          </a:p>
          <a:p>
            <a:r>
              <a:rPr lang="en-CA" dirty="0"/>
              <a:t>Could also ask How recently...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56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Junior/entry level – more often</a:t>
            </a:r>
          </a:p>
          <a:p>
            <a:pPr marL="170113" indent="-170113">
              <a:buFontTx/>
              <a:buChar char="-"/>
            </a:pPr>
            <a:r>
              <a:rPr lang="en-CA" dirty="0"/>
              <a:t>Less often to collaborate with stakeholders, more often collecting data</a:t>
            </a:r>
          </a:p>
          <a:p>
            <a:pPr marL="170113" indent="-170113">
              <a:buFontTx/>
              <a:buChar char="-"/>
            </a:pPr>
            <a:r>
              <a:rPr lang="en-CA" dirty="0"/>
              <a:t>Reporting KSE</a:t>
            </a:r>
          </a:p>
          <a:p>
            <a:pPr marL="170113" indent="-170113">
              <a:buFontTx/>
              <a:buChar char="-"/>
            </a:pPr>
            <a:endParaRPr lang="en-CA" dirty="0"/>
          </a:p>
          <a:p>
            <a:r>
              <a:rPr lang="en-CA" dirty="0"/>
              <a:t>Mid/senior</a:t>
            </a:r>
          </a:p>
          <a:p>
            <a:r>
              <a:rPr lang="en-CA" dirty="0"/>
              <a:t>-    More often analysing data </a:t>
            </a:r>
          </a:p>
          <a:p>
            <a:pPr marL="170113" indent="-170113">
              <a:buFontTx/>
              <a:buChar char="-"/>
            </a:pPr>
            <a:r>
              <a:rPr lang="en-CA" dirty="0"/>
              <a:t>Data collection and computer/software KSE</a:t>
            </a:r>
          </a:p>
          <a:p>
            <a:pPr marL="170113" indent="-170113">
              <a:buFontTx/>
              <a:buChar char="-"/>
            </a:pPr>
            <a:endParaRPr lang="en-CA" dirty="0"/>
          </a:p>
          <a:p>
            <a:r>
              <a:rPr lang="en-CA" dirty="0"/>
              <a:t>Manager</a:t>
            </a:r>
          </a:p>
          <a:p>
            <a:pPr marL="170113" indent="-170113">
              <a:buFontTx/>
              <a:buChar char="-"/>
            </a:pPr>
            <a:r>
              <a:rPr lang="en-CA" dirty="0"/>
              <a:t>More often collaborating with external stakeholders, having an advisory role, presenting findings and managing contracts </a:t>
            </a:r>
          </a:p>
          <a:p>
            <a:pPr marL="170113" indent="-170113">
              <a:buFontTx/>
              <a:buChar char="-"/>
            </a:pPr>
            <a:r>
              <a:rPr lang="en-CA" dirty="0"/>
              <a:t>Leadership and communication KSE</a:t>
            </a:r>
          </a:p>
          <a:p>
            <a:pPr marL="170113" indent="-170113">
              <a:buFontTx/>
              <a:buChar char="-"/>
            </a:pPr>
            <a:endParaRPr lang="en-CA" dirty="0"/>
          </a:p>
          <a:p>
            <a:pPr marL="170113" indent="-170113">
              <a:buFontTx/>
              <a:buChar char="-"/>
            </a:pPr>
            <a:endParaRPr lang="en-CA" dirty="0"/>
          </a:p>
          <a:p>
            <a:pPr marL="170113" indent="-170113"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4111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Do you bring to your job knowledge, skills or experience with... </a:t>
            </a:r>
          </a:p>
          <a:p>
            <a:endParaRPr lang="en-CA" dirty="0"/>
          </a:p>
          <a:p>
            <a:r>
              <a:rPr lang="en-CA" dirty="0"/>
              <a:t>What level (beginner/intermediate/advanced)? </a:t>
            </a:r>
          </a:p>
          <a:p>
            <a:endParaRPr lang="en-CA" dirty="0"/>
          </a:p>
          <a:p>
            <a:r>
              <a:rPr lang="en-CA" dirty="0"/>
              <a:t>Would/What kind of </a:t>
            </a:r>
            <a:r>
              <a:rPr lang="en-CA" dirty="0" err="1"/>
              <a:t>pd</a:t>
            </a:r>
            <a:r>
              <a:rPr lang="en-CA" dirty="0"/>
              <a:t> would you be interested in to enhance knowledge/skills in these areas?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8317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690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Convenience sample – but no duplicates – though some in the same organization e.g., a junior and a senior evaluator both posted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946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8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CES Database, May 2017:</a:t>
            </a:r>
          </a:p>
          <a:p>
            <a:endParaRPr lang="en-CA" dirty="0"/>
          </a:p>
          <a:p>
            <a:r>
              <a:rPr lang="en-CA" dirty="0"/>
              <a:t>Sectors:</a:t>
            </a:r>
          </a:p>
          <a:p>
            <a:r>
              <a:rPr lang="en-CA" dirty="0"/>
              <a:t>5 most selected</a:t>
            </a:r>
          </a:p>
          <a:p>
            <a:r>
              <a:rPr lang="en-CA" dirty="0"/>
              <a:t>Health – 28%</a:t>
            </a:r>
          </a:p>
          <a:p>
            <a:r>
              <a:rPr lang="en-CA" dirty="0"/>
              <a:t>Multi – 19%</a:t>
            </a:r>
          </a:p>
          <a:p>
            <a:r>
              <a:rPr lang="en-CA" dirty="0"/>
              <a:t>Education – 13%</a:t>
            </a:r>
          </a:p>
          <a:p>
            <a:r>
              <a:rPr lang="en-CA" dirty="0"/>
              <a:t>Social Research – 10%</a:t>
            </a:r>
          </a:p>
          <a:p>
            <a:r>
              <a:rPr lang="en-CA" dirty="0"/>
              <a:t>International Development – 9%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Types of Employers</a:t>
            </a:r>
          </a:p>
          <a:p>
            <a:r>
              <a:rPr lang="en-CA" dirty="0"/>
              <a:t>6 most selected</a:t>
            </a:r>
          </a:p>
          <a:p>
            <a:r>
              <a:rPr lang="en-CA" dirty="0"/>
              <a:t>Provincial - 16%</a:t>
            </a:r>
          </a:p>
          <a:p>
            <a:r>
              <a:rPr lang="en-CA" dirty="0"/>
              <a:t>Self-employed – 14%</a:t>
            </a:r>
          </a:p>
          <a:p>
            <a:r>
              <a:rPr lang="en-CA" dirty="0"/>
              <a:t>Federal – 12%</a:t>
            </a:r>
          </a:p>
          <a:p>
            <a:r>
              <a:rPr lang="en-CA" dirty="0"/>
              <a:t>Academic – 12%</a:t>
            </a:r>
          </a:p>
          <a:p>
            <a:r>
              <a:rPr lang="en-CA" dirty="0"/>
              <a:t>Private sector – 9%</a:t>
            </a:r>
          </a:p>
          <a:p>
            <a:r>
              <a:rPr lang="en-CA" dirty="0"/>
              <a:t>Municipal  4%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5896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323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241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DC90C-2184-4197-B573-3A105FACD17C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744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rimont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What do I need in my Evaluation Toolbox?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 Based on a CES BC webinar held on August 9, 2019</a:t>
            </a:r>
          </a:p>
          <a:p>
            <a:endParaRPr lang="en-CA" dirty="0"/>
          </a:p>
          <a:p>
            <a:r>
              <a:rPr lang="en-CA" dirty="0"/>
              <a:t>Diana Tindall, </a:t>
            </a:r>
            <a:r>
              <a:rPr lang="en-CA" dirty="0" err="1"/>
              <a:t>Atrimonta</a:t>
            </a:r>
            <a:r>
              <a:rPr lang="en-CA" dirty="0"/>
              <a:t> Projects – </a:t>
            </a:r>
            <a:r>
              <a:rPr lang="en-CA" dirty="0">
                <a:hlinkClick r:id="rId3"/>
              </a:rPr>
              <a:t>www.atrimonta.com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8326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would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167" y="1930400"/>
            <a:ext cx="6192281" cy="3880773"/>
          </a:xfrm>
        </p:spPr>
        <p:txBody>
          <a:bodyPr>
            <a:normAutofit/>
          </a:bodyPr>
          <a:lstStyle/>
          <a:p>
            <a:r>
              <a:rPr lang="en-CA" dirty="0"/>
              <a:t>They also included a variety of other duties and responsibilities…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e.g., develop evaluation model/policies/procedures, build capacity, sit on committees/working groups, conduct performance measurement/monitoring, conduct document/literature reviews, assess/assure quality, contract (client) management, etc.</a:t>
            </a:r>
          </a:p>
        </p:txBody>
      </p:sp>
    </p:spTree>
    <p:extLst>
      <p:ext uri="{BB962C8B-B14F-4D97-AF65-F5344CB8AC3E}">
        <p14:creationId xmlns:p14="http://schemas.microsoft.com/office/powerpoint/2010/main" val="127420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962" y="349229"/>
            <a:ext cx="6568226" cy="636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566" y="666750"/>
            <a:ext cx="8596668" cy="1320800"/>
          </a:xfrm>
        </p:spPr>
        <p:txBody>
          <a:bodyPr/>
          <a:lstStyle/>
          <a:p>
            <a:r>
              <a:rPr lang="en-CA" dirty="0"/>
              <a:t>What would I bring?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223627"/>
              </p:ext>
            </p:extLst>
          </p:nvPr>
        </p:nvGraphicFramePr>
        <p:xfrm>
          <a:off x="606627" y="2062480"/>
          <a:ext cx="4298334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844506"/>
              </p:ext>
            </p:extLst>
          </p:nvPr>
        </p:nvGraphicFramePr>
        <p:xfrm>
          <a:off x="5390503" y="2057400"/>
          <a:ext cx="438723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7"/>
          <p:cNvSpPr/>
          <p:nvPr/>
        </p:nvSpPr>
        <p:spPr>
          <a:xfrm>
            <a:off x="606627" y="5518150"/>
            <a:ext cx="6377833" cy="476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Credentialed Evaluator designation or ability to acquire (9)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E3F9AF-BF9B-43FC-A6BD-A44428BD837C}"/>
              </a:ext>
            </a:extLst>
          </p:cNvPr>
          <p:cNvSpPr txBox="1"/>
          <p:nvPr/>
        </p:nvSpPr>
        <p:spPr>
          <a:xfrm>
            <a:off x="101892" y="1481723"/>
            <a:ext cx="96758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tabLst/>
              <a:defRPr/>
            </a:pP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job postings described the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Education, Skills and/or Experience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being asked for the positions: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182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would I bring?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204982"/>
          </a:xfrm>
        </p:spPr>
        <p:txBody>
          <a:bodyPr>
            <a:normAutofit/>
          </a:bodyPr>
          <a:lstStyle/>
          <a:p>
            <a:r>
              <a:rPr lang="en-CA" dirty="0"/>
              <a:t>Most often (25+ postings) – this education, skills and/or experience was in: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Communication - oral and written+ (32)</a:t>
            </a:r>
          </a:p>
          <a:p>
            <a:pPr lvl="1"/>
            <a:r>
              <a:rPr lang="en-CA" dirty="0"/>
              <a:t>Data analysis*+ (31)</a:t>
            </a:r>
          </a:p>
          <a:p>
            <a:pPr lvl="1"/>
            <a:r>
              <a:rPr lang="en-CA" dirty="0"/>
              <a:t>Program area/sector* (29)</a:t>
            </a:r>
          </a:p>
          <a:p>
            <a:pPr lvl="1"/>
            <a:r>
              <a:rPr lang="en-CA" dirty="0"/>
              <a:t>Software/computer skills+ (28)</a:t>
            </a:r>
          </a:p>
          <a:p>
            <a:pPr lvl="1"/>
            <a:r>
              <a:rPr lang="en-CA" dirty="0"/>
              <a:t>Program evaluation/monitoring/performance management* (27)</a:t>
            </a:r>
          </a:p>
          <a:p>
            <a:pPr lvl="1"/>
            <a:r>
              <a:rPr lang="en-CA" dirty="0"/>
              <a:t>Data collection* (25)</a:t>
            </a:r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9734" y="5572211"/>
            <a:ext cx="8596668" cy="1054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400" dirty="0"/>
              <a:t>* = Experience – top 4</a:t>
            </a:r>
          </a:p>
          <a:p>
            <a:pPr marL="0" indent="0">
              <a:buNone/>
            </a:pPr>
            <a:r>
              <a:rPr lang="en-CA" sz="1400" dirty="0"/>
              <a:t>+ = Knowledge/skills – top 4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385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would I bring?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5882"/>
            <a:ext cx="8596668" cy="4951864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Next most often (15-24 postings) – this education, skills and/or experience was:</a:t>
            </a:r>
          </a:p>
          <a:p>
            <a:pPr lvl="0"/>
            <a:endParaRPr lang="en-CA" dirty="0"/>
          </a:p>
          <a:p>
            <a:r>
              <a:rPr lang="en-CA" dirty="0"/>
              <a:t>Working with others</a:t>
            </a:r>
          </a:p>
          <a:p>
            <a:pPr lvl="1"/>
            <a:r>
              <a:rPr lang="en-CA" dirty="0"/>
              <a:t>In a team environment+ (22)</a:t>
            </a:r>
          </a:p>
          <a:p>
            <a:pPr lvl="1"/>
            <a:r>
              <a:rPr lang="en-CA" dirty="0"/>
              <a:t>Stakeholders – internal/external (20)</a:t>
            </a:r>
          </a:p>
          <a:p>
            <a:pPr lvl="1"/>
            <a:r>
              <a:rPr lang="en-CA" dirty="0"/>
              <a:t>Interpersonal/collaboration/conflict resolution (16)</a:t>
            </a:r>
          </a:p>
          <a:p>
            <a:pPr lvl="0"/>
            <a:endParaRPr lang="en-CA" dirty="0"/>
          </a:p>
          <a:p>
            <a:r>
              <a:rPr lang="en-CA" dirty="0"/>
              <a:t>Technical </a:t>
            </a:r>
          </a:p>
          <a:p>
            <a:pPr lvl="1"/>
            <a:r>
              <a:rPr lang="en-CA" dirty="0"/>
              <a:t>Report/presentations/recommendations (21)</a:t>
            </a:r>
          </a:p>
          <a:p>
            <a:pPr lvl="1"/>
            <a:r>
              <a:rPr lang="en-CA" dirty="0"/>
              <a:t>Evaluation/research design (19)</a:t>
            </a:r>
          </a:p>
          <a:p>
            <a:pPr lvl="1"/>
            <a:r>
              <a:rPr lang="en-CA" dirty="0"/>
              <a:t>Data analysis software skills (e.g., statistical such as STATA/SPSS and/or qualitative such as NVIVO) (17)</a:t>
            </a:r>
          </a:p>
          <a:p>
            <a:pPr lvl="0"/>
            <a:endParaRPr lang="en-CA" dirty="0"/>
          </a:p>
          <a:p>
            <a:pPr lvl="0"/>
            <a:r>
              <a:rPr lang="en-CA" dirty="0"/>
              <a:t>Professional/personal</a:t>
            </a:r>
          </a:p>
          <a:p>
            <a:pPr lvl="1"/>
            <a:r>
              <a:rPr lang="en-CA" dirty="0"/>
              <a:t>Organized/multitasking/prioritizing/results on time+ (19) </a:t>
            </a:r>
          </a:p>
          <a:p>
            <a:pPr lvl="1"/>
            <a:r>
              <a:rPr lang="en-CA" dirty="0"/>
              <a:t>Project management skills (15)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8187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would I bring?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554617"/>
            <a:ext cx="6919480" cy="2824343"/>
          </a:xfrm>
        </p:spPr>
        <p:txBody>
          <a:bodyPr>
            <a:normAutofit/>
          </a:bodyPr>
          <a:lstStyle/>
          <a:p>
            <a:r>
              <a:rPr lang="en-CA" dirty="0"/>
              <a:t>They also included a variety of other areas of education, skills and experience…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e.g., detail oriented, strategic, problem solving, innovative, initiative, confidentiality/privacy, working independently, MS Office, online survey platforms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743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would I bring?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38268"/>
              </p:ext>
            </p:extLst>
          </p:nvPr>
        </p:nvGraphicFramePr>
        <p:xfrm>
          <a:off x="1746227" y="1930400"/>
          <a:ext cx="5986053" cy="3735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0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4354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u="none" strike="noStrike" dirty="0">
                          <a:effectLst/>
                        </a:rPr>
                        <a:t>Software /Computer Skills</a:t>
                      </a:r>
                      <a:endParaRPr lang="en-CA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400" b="1" u="none" strike="noStrike" dirty="0">
                          <a:effectLst/>
                        </a:rPr>
                        <a:t>28</a:t>
                      </a:r>
                      <a:endParaRPr lang="en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Data analysis (statistical and/or qualitative) </a:t>
                      </a:r>
                    </a:p>
                    <a:p>
                      <a:pPr algn="l" fontAlgn="b"/>
                      <a:r>
                        <a:rPr lang="en-C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(e.g., SPSS, R, Stata, SQL, </a:t>
                      </a:r>
                      <a:r>
                        <a:rPr lang="en-CA" sz="1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NVivo</a:t>
                      </a:r>
                      <a:r>
                        <a:rPr lang="en-C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 fontAlgn="b"/>
                      <a:endParaRPr lang="en-C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CA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MS Office </a:t>
                      </a:r>
                    </a:p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(e.g., Word, PowerPoint, Outlook)</a:t>
                      </a:r>
                    </a:p>
                    <a:p>
                      <a:pPr algn="l" fontAlgn="b"/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12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2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u="none" strike="noStrike" dirty="0">
                          <a:effectLst/>
                        </a:rPr>
                        <a:t>Spreadsheets and/or databases </a:t>
                      </a: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u="none" strike="noStrike" dirty="0">
                          <a:effectLst/>
                        </a:rPr>
                        <a:t>(e.g., Excel, Access)</a:t>
                      </a:r>
                    </a:p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Online survey platforms </a:t>
                      </a:r>
                    </a:p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(e.g., </a:t>
                      </a:r>
                      <a:r>
                        <a:rPr lang="en-CA" sz="1200" u="none" strike="noStrike" dirty="0" err="1">
                          <a:effectLst/>
                        </a:rPr>
                        <a:t>SurveyMonkey</a:t>
                      </a:r>
                      <a:r>
                        <a:rPr lang="en-CA" sz="1200" u="none" strike="noStrike" dirty="0">
                          <a:effectLst/>
                        </a:rPr>
                        <a:t>)</a:t>
                      </a:r>
                    </a:p>
                    <a:p>
                      <a:pPr algn="l" fontAlgn="b"/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Business intelligence/</a:t>
                      </a:r>
                      <a:r>
                        <a:rPr lang="en-CA" sz="1200" u="none" strike="noStrike" baseline="0" dirty="0">
                          <a:effectLst/>
                        </a:rPr>
                        <a:t>data </a:t>
                      </a:r>
                      <a:r>
                        <a:rPr lang="en-CA" sz="1200" u="none" strike="noStrike" dirty="0">
                          <a:effectLst/>
                        </a:rPr>
                        <a:t>visualization </a:t>
                      </a:r>
                    </a:p>
                    <a:p>
                      <a:pPr algn="l" fontAlgn="b"/>
                      <a:r>
                        <a:rPr lang="en-CA" sz="1200" u="none" strike="noStrike" dirty="0">
                          <a:effectLst/>
                        </a:rPr>
                        <a:t>(e.g.,</a:t>
                      </a:r>
                      <a:r>
                        <a:rPr lang="en-CA" sz="1200" u="none" strike="noStrike" baseline="0" dirty="0">
                          <a:effectLst/>
                        </a:rPr>
                        <a:t> Tableau, Power BI)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u="none" strike="noStrike" dirty="0">
                          <a:effectLst/>
                        </a:rPr>
                        <a:t>5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EA5797-CE1D-42F7-9BCC-D1F47D74A3A2}"/>
              </a:ext>
            </a:extLst>
          </p:cNvPr>
          <p:cNvSpPr txBox="1"/>
          <p:nvPr/>
        </p:nvSpPr>
        <p:spPr>
          <a:xfrm>
            <a:off x="137745" y="1380123"/>
            <a:ext cx="96758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tabLst/>
              <a:defRPr/>
            </a:pP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job postings were looking for software and computer skills of </a:t>
            </a:r>
            <a:r>
              <a:rPr lang="en-CA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several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types: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2600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62" y="321013"/>
            <a:ext cx="6858871" cy="653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86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D921C-BB61-482A-98A6-E38EFDCFE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910" y="1602419"/>
            <a:ext cx="8596668" cy="1826581"/>
          </a:xfrm>
        </p:spPr>
        <p:txBody>
          <a:bodyPr/>
          <a:lstStyle/>
          <a:p>
            <a:r>
              <a:rPr lang="en-CA" dirty="0"/>
              <a:t>Reflections</a:t>
            </a:r>
          </a:p>
        </p:txBody>
      </p:sp>
    </p:spTree>
    <p:extLst>
      <p:ext uri="{BB962C8B-B14F-4D97-AF65-F5344CB8AC3E}">
        <p14:creationId xmlns:p14="http://schemas.microsoft.com/office/powerpoint/2010/main" val="385919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Reflection - Whose Toolbox?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195182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How do these reflect your own evaluation job? For example, are you…</a:t>
            </a:r>
          </a:p>
          <a:p>
            <a:pPr lvl="1"/>
            <a:endParaRPr lang="en-CA" dirty="0"/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An internal or external evaluator (or a bit of both)?</a:t>
            </a:r>
          </a:p>
          <a:p>
            <a:pPr lvl="1"/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In a junior/entry level, mid/senior or manager position?</a:t>
            </a:r>
          </a:p>
          <a:p>
            <a:pPr lvl="1"/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In which sector?	</a:t>
            </a:r>
          </a:p>
          <a:p>
            <a:pPr lvl="1"/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With what type of organization?</a:t>
            </a:r>
          </a:p>
          <a:p>
            <a:pPr lvl="1"/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4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 toolbox!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21" y="1829059"/>
            <a:ext cx="6589098" cy="4197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dirty="0"/>
              <a:t>The analysis found that an evaluator’s toolbox includes:</a:t>
            </a:r>
          </a:p>
          <a:p>
            <a:r>
              <a:rPr lang="en-CA" sz="1600" dirty="0"/>
              <a:t>Communication/collaboration skills</a:t>
            </a:r>
          </a:p>
          <a:p>
            <a:r>
              <a:rPr lang="en-CA" sz="1600" dirty="0"/>
              <a:t>Data collection/analysis expertise</a:t>
            </a:r>
          </a:p>
          <a:p>
            <a:r>
              <a:rPr lang="en-CA" sz="1600" dirty="0"/>
              <a:t>Evaluation/research design knowledge and</a:t>
            </a:r>
          </a:p>
          <a:p>
            <a:r>
              <a:rPr lang="en-CA" sz="1600" dirty="0"/>
              <a:t>Professional/personal capabilities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About half of the jobs posted were for evaluators with a minimum of:</a:t>
            </a:r>
          </a:p>
          <a:p>
            <a:r>
              <a:rPr lang="en-CA" sz="1600" dirty="0"/>
              <a:t>Graduate level post-secondary education </a:t>
            </a:r>
          </a:p>
          <a:p>
            <a:r>
              <a:rPr lang="en-CA" sz="1600" dirty="0"/>
              <a:t>3-5+ years of experience</a:t>
            </a:r>
          </a:p>
          <a:p>
            <a:pPr marL="0" indent="0">
              <a:buNone/>
            </a:pPr>
            <a:r>
              <a:rPr lang="en-CA" sz="1600" dirty="0"/>
              <a:t>The other half were for evaluators with a minimum of a Bachelor’s degree and less than 3 years’ experience.</a:t>
            </a:r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58433" y="2287032"/>
            <a:ext cx="3975730" cy="444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i="1" dirty="0"/>
              <a:t>Junior/entry level postings</a:t>
            </a:r>
            <a:r>
              <a:rPr lang="en-CA" dirty="0"/>
              <a:t> – more often included collecting data and looked for reporting skills</a:t>
            </a:r>
          </a:p>
          <a:p>
            <a:pPr lvl="1"/>
            <a:r>
              <a:rPr lang="en-CA" i="1" dirty="0"/>
              <a:t>Mid/senior level postings</a:t>
            </a:r>
            <a:r>
              <a:rPr lang="en-CA" dirty="0"/>
              <a:t> – more often included analysing data and looked for specific computer/software skills</a:t>
            </a:r>
          </a:p>
          <a:p>
            <a:pPr lvl="1"/>
            <a:r>
              <a:rPr lang="en-CA" i="1" dirty="0"/>
              <a:t>Manager level postings </a:t>
            </a:r>
            <a:r>
              <a:rPr lang="en-CA" dirty="0"/>
              <a:t>– more often included collaborating with external stakeholders and looked for leadership skills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3A0A08-DAED-4E72-AC63-D1C1C9940299}"/>
              </a:ext>
            </a:extLst>
          </p:cNvPr>
          <p:cNvSpPr txBox="1"/>
          <p:nvPr/>
        </p:nvSpPr>
        <p:spPr>
          <a:xfrm>
            <a:off x="799021" y="1263650"/>
            <a:ext cx="94907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600" dirty="0"/>
              <a:t>These slides present findings from an analysis of 41 evaluation jobs posted in 2017-2018.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9495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Reflection - What would I do?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do these reflect your own work? For example, how often do you…</a:t>
            </a:r>
          </a:p>
          <a:p>
            <a:endParaRPr lang="en-CA" dirty="0"/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Draft reports/communications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Design frameworks/plans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Collect/analyse data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Collaborate with stakeholders</a:t>
            </a:r>
          </a:p>
          <a:p>
            <a:pPr lvl="1"/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Design data collection/tracking systems and processes</a:t>
            </a:r>
          </a:p>
          <a:p>
            <a:pPr lvl="1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Present findings</a:t>
            </a:r>
          </a:p>
          <a:p>
            <a:pPr lvl="1"/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12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would I bring? -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5882"/>
            <a:ext cx="8596668" cy="4951864"/>
          </a:xfrm>
        </p:spPr>
        <p:txBody>
          <a:bodyPr>
            <a:normAutofit/>
          </a:bodyPr>
          <a:lstStyle/>
          <a:p>
            <a:r>
              <a:rPr lang="en-CA" dirty="0"/>
              <a:t>How do these reflect your own education, skills and experience? For example, how is your level of expertise in the areas of…</a:t>
            </a:r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Communications - oral and written</a:t>
            </a:r>
          </a:p>
          <a:p>
            <a:pPr lvl="1"/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Data collection</a:t>
            </a:r>
          </a:p>
          <a:p>
            <a:pPr lvl="1"/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Data analysis</a:t>
            </a:r>
          </a:p>
          <a:p>
            <a:pPr lvl="1"/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Program evaluation/monitoring/performance management</a:t>
            </a:r>
          </a:p>
          <a:p>
            <a:pPr lvl="1"/>
            <a:r>
              <a:rPr lang="en-CA" b="1" dirty="0">
                <a:solidFill>
                  <a:schemeClr val="accent1">
                    <a:lumMod val="50000"/>
                  </a:schemeClr>
                </a:solidFill>
              </a:rPr>
              <a:t>Program area/sector</a:t>
            </a:r>
          </a:p>
          <a:p>
            <a:pPr lvl="1"/>
            <a:endParaRPr lang="en-CA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963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478" y="161905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These slides present findings from an analysis of evaluation job postings, including on: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Whose Toolbox? – which job postings were included in the analysis</a:t>
            </a:r>
          </a:p>
          <a:p>
            <a:r>
              <a:rPr lang="en-CA" dirty="0"/>
              <a:t>What would I do? – what duties and responsibilities were in the postings</a:t>
            </a:r>
          </a:p>
          <a:p>
            <a:r>
              <a:rPr lang="en-CA" dirty="0"/>
              <a:t>What would I bring? – what education, skills and experience were in the postings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492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Whose Toolbox?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845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CA" dirty="0"/>
              <a:t>The analysis included 41 evaluation jobs posted between March 2017 and August 2018 in...</a:t>
            </a:r>
          </a:p>
          <a:p>
            <a:endParaRPr lang="en-CA" dirty="0"/>
          </a:p>
          <a:p>
            <a:pPr lvl="1"/>
            <a:r>
              <a:rPr lang="en-CA" dirty="0"/>
              <a:t>British Columbia (27) – on various job boards</a:t>
            </a:r>
          </a:p>
          <a:p>
            <a:pPr lvl="2"/>
            <a:r>
              <a:rPr lang="en-CA" dirty="0"/>
              <a:t>March 2017 to April 2018</a:t>
            </a:r>
          </a:p>
          <a:p>
            <a:endParaRPr lang="en-CA" dirty="0"/>
          </a:p>
          <a:p>
            <a:pPr lvl="1"/>
            <a:r>
              <a:rPr lang="en-CA" dirty="0"/>
              <a:t>Elsewhere in Canada (10) or International (4) – on the CES website</a:t>
            </a:r>
          </a:p>
          <a:p>
            <a:pPr lvl="2"/>
            <a:r>
              <a:rPr lang="en-CA" dirty="0"/>
              <a:t>May to August 2018</a:t>
            </a:r>
          </a:p>
          <a:p>
            <a:endParaRPr lang="en-CA" dirty="0"/>
          </a:p>
          <a:p>
            <a:r>
              <a:rPr lang="en-CA" dirty="0"/>
              <a:t>These included postings for: </a:t>
            </a:r>
          </a:p>
          <a:p>
            <a:pPr lvl="1"/>
            <a:r>
              <a:rPr lang="en-CA" dirty="0"/>
              <a:t>Internal evaluators (38)	and		External evaluators (3)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033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0" y="1523501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err="1"/>
              <a:t>Mitacs</a:t>
            </a:r>
            <a:r>
              <a:rPr lang="en-CA" dirty="0"/>
              <a:t> </a:t>
            </a:r>
            <a:r>
              <a:rPr lang="en-CA" dirty="0" err="1"/>
              <a:t>Inc</a:t>
            </a:r>
            <a:endParaRPr lang="en-CA" dirty="0"/>
          </a:p>
          <a:p>
            <a:r>
              <a:rPr lang="en-CA" dirty="0"/>
              <a:t>MSFHR</a:t>
            </a:r>
          </a:p>
          <a:p>
            <a:r>
              <a:rPr lang="en-CA" dirty="0"/>
              <a:t>NRC</a:t>
            </a:r>
          </a:p>
          <a:p>
            <a:r>
              <a:rPr lang="en-CA" dirty="0"/>
              <a:t>NSERC</a:t>
            </a:r>
          </a:p>
          <a:p>
            <a:r>
              <a:rPr lang="en-CA" dirty="0"/>
              <a:t>Prosper Canada</a:t>
            </a:r>
          </a:p>
          <a:p>
            <a:r>
              <a:rPr lang="en-CA" dirty="0"/>
              <a:t>Providence Health Care</a:t>
            </a:r>
          </a:p>
          <a:p>
            <a:r>
              <a:rPr lang="en-CA" dirty="0"/>
              <a:t>Public Health Branch, Ontario</a:t>
            </a:r>
          </a:p>
          <a:p>
            <a:r>
              <a:rPr lang="en-CA" dirty="0"/>
              <a:t>Reichert &amp; Associates</a:t>
            </a:r>
          </a:p>
          <a:p>
            <a:r>
              <a:rPr lang="en-CA" dirty="0"/>
              <a:t>Rick Hansen Institute</a:t>
            </a:r>
          </a:p>
          <a:p>
            <a:r>
              <a:rPr lang="en-CA" dirty="0" err="1"/>
              <a:t>RoadSafetyBC</a:t>
            </a:r>
            <a:endParaRPr lang="en-CA" dirty="0"/>
          </a:p>
          <a:p>
            <a:r>
              <a:rPr lang="en-CA" dirty="0"/>
              <a:t>Science World</a:t>
            </a:r>
          </a:p>
          <a:p>
            <a:r>
              <a:rPr lang="en-CA" dirty="0"/>
              <a:t>The Cleaning Solution (Project)</a:t>
            </a:r>
          </a:p>
          <a:p>
            <a:r>
              <a:rPr lang="en-CA" dirty="0"/>
              <a:t>Tides Canada</a:t>
            </a:r>
          </a:p>
          <a:p>
            <a:r>
              <a:rPr lang="en-CA" dirty="0"/>
              <a:t>UBC Faculty of Medicine, ESU</a:t>
            </a:r>
          </a:p>
          <a:p>
            <a:r>
              <a:rPr lang="en-CA" dirty="0"/>
              <a:t>Vancouver Foundation </a:t>
            </a:r>
          </a:p>
          <a:p>
            <a:r>
              <a:rPr lang="en-CA" dirty="0"/>
              <a:t>World Food Programme (UN)</a:t>
            </a:r>
          </a:p>
          <a:p>
            <a:r>
              <a:rPr lang="en-CA" dirty="0"/>
              <a:t>Youth Challenge International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5167" y="1000623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/>
              <a:t>They included postings with:</a:t>
            </a:r>
          </a:p>
          <a:p>
            <a:endParaRPr lang="en-CA" dirty="0"/>
          </a:p>
          <a:p>
            <a:r>
              <a:rPr lang="en-CA" dirty="0"/>
              <a:t>BC Hydro</a:t>
            </a:r>
          </a:p>
          <a:p>
            <a:r>
              <a:rPr lang="en-CA" dirty="0"/>
              <a:t>BC Mental Health and Substance Use Services</a:t>
            </a:r>
          </a:p>
          <a:p>
            <a:r>
              <a:rPr lang="en-CA" dirty="0"/>
              <a:t>Child and Family Centre – Aisling Discoveries</a:t>
            </a:r>
          </a:p>
          <a:p>
            <a:r>
              <a:rPr lang="en-CA" dirty="0"/>
              <a:t>CSIS</a:t>
            </a:r>
          </a:p>
          <a:p>
            <a:r>
              <a:rPr lang="en-CA" dirty="0" err="1"/>
              <a:t>Cuso</a:t>
            </a:r>
            <a:r>
              <a:rPr lang="en-CA" dirty="0"/>
              <a:t> International</a:t>
            </a:r>
          </a:p>
          <a:p>
            <a:r>
              <a:rPr lang="en-CA" dirty="0"/>
              <a:t>Dig Insights</a:t>
            </a:r>
          </a:p>
          <a:p>
            <a:r>
              <a:rPr lang="en-CA" dirty="0"/>
              <a:t>Doctors of BC</a:t>
            </a:r>
          </a:p>
          <a:p>
            <a:r>
              <a:rPr lang="en-CA" dirty="0"/>
              <a:t>FNHA</a:t>
            </a:r>
          </a:p>
          <a:p>
            <a:r>
              <a:rPr lang="en-CA" dirty="0"/>
              <a:t>Fraser Health</a:t>
            </a:r>
          </a:p>
          <a:p>
            <a:r>
              <a:rPr lang="en-CA" dirty="0"/>
              <a:t>GGI Vancouver/FWCO</a:t>
            </a:r>
          </a:p>
          <a:p>
            <a:r>
              <a:rPr lang="en-CA" dirty="0"/>
              <a:t>Heart &amp; Stroke Foundation</a:t>
            </a:r>
          </a:p>
          <a:p>
            <a:r>
              <a:rPr lang="en-CA" dirty="0"/>
              <a:t>Heifer International</a:t>
            </a:r>
          </a:p>
          <a:p>
            <a:r>
              <a:rPr lang="en-CA" dirty="0"/>
              <a:t>ICBC</a:t>
            </a:r>
          </a:p>
          <a:p>
            <a:r>
              <a:rPr lang="en-CA" dirty="0"/>
              <a:t>Interior Health</a:t>
            </a:r>
          </a:p>
          <a:p>
            <a:r>
              <a:rPr lang="en-CA" dirty="0"/>
              <a:t>Living SJ </a:t>
            </a:r>
          </a:p>
          <a:p>
            <a:r>
              <a:rPr lang="en-CA" dirty="0"/>
              <a:t>Min of Advanced Education, Skills and Training</a:t>
            </a:r>
          </a:p>
          <a:p>
            <a:r>
              <a:rPr lang="en-CA" dirty="0"/>
              <a:t>Min of Education</a:t>
            </a:r>
          </a:p>
          <a:p>
            <a:r>
              <a:rPr lang="en-CA" dirty="0"/>
              <a:t>Min of Health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65167" y="340223"/>
            <a:ext cx="8596668" cy="1320800"/>
          </a:xfrm>
        </p:spPr>
        <p:txBody>
          <a:bodyPr/>
          <a:lstStyle/>
          <a:p>
            <a:r>
              <a:rPr lang="en-CA" dirty="0"/>
              <a:t>Whose Toolbox?  </a:t>
            </a:r>
          </a:p>
        </p:txBody>
      </p:sp>
    </p:spTree>
    <p:extLst>
      <p:ext uri="{BB962C8B-B14F-4D97-AF65-F5344CB8AC3E}">
        <p14:creationId xmlns:p14="http://schemas.microsoft.com/office/powerpoint/2010/main" val="191877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600" y="609600"/>
            <a:ext cx="8596668" cy="1320800"/>
          </a:xfrm>
        </p:spPr>
        <p:txBody>
          <a:bodyPr/>
          <a:lstStyle/>
          <a:p>
            <a:r>
              <a:rPr lang="en-CA" dirty="0"/>
              <a:t>Whose Toolbox?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470625"/>
              </p:ext>
            </p:extLst>
          </p:nvPr>
        </p:nvGraphicFramePr>
        <p:xfrm>
          <a:off x="180546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907798"/>
              </p:ext>
            </p:extLst>
          </p:nvPr>
        </p:nvGraphicFramePr>
        <p:xfrm>
          <a:off x="5543974" y="2057400"/>
          <a:ext cx="36222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E17A374-27CE-4150-A79F-D8FCD8557240}"/>
              </a:ext>
            </a:extLst>
          </p:cNvPr>
          <p:cNvSpPr txBox="1"/>
          <p:nvPr/>
        </p:nvSpPr>
        <p:spPr>
          <a:xfrm>
            <a:off x="610062" y="1384207"/>
            <a:ext cx="736208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tabLst/>
              <a:defRPr/>
            </a:pP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job postings covered a range of sectors and organization types: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53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663" y="1044831"/>
            <a:ext cx="7873537" cy="581316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1146" y="551234"/>
            <a:ext cx="8596668" cy="1320800"/>
          </a:xfrm>
        </p:spPr>
        <p:txBody>
          <a:bodyPr/>
          <a:lstStyle/>
          <a:p>
            <a:r>
              <a:rPr lang="en-CA" dirty="0"/>
              <a:t>Whose Toolbox?</a:t>
            </a:r>
          </a:p>
        </p:txBody>
      </p:sp>
      <p:sp>
        <p:nvSpPr>
          <p:cNvPr id="2" name="Rectangle 1"/>
          <p:cNvSpPr/>
          <p:nvPr/>
        </p:nvSpPr>
        <p:spPr>
          <a:xfrm>
            <a:off x="541146" y="5937434"/>
            <a:ext cx="6950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Junior/Entry Level (13)		Mid/Senior (21)		Manager (7)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71C528-3408-4E9C-97B3-243653E651BD}"/>
              </a:ext>
            </a:extLst>
          </p:cNvPr>
          <p:cNvSpPr txBox="1"/>
          <p:nvPr/>
        </p:nvSpPr>
        <p:spPr>
          <a:xfrm>
            <a:off x="94106" y="1287259"/>
            <a:ext cx="64082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tabLst/>
              <a:defRPr/>
            </a:pP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They covered entry </a:t>
            </a:r>
            <a:r>
              <a:rPr kumimoji="0" lang="en-CA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leve</a:t>
            </a:r>
            <a:r>
              <a:rPr lang="en-CA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l, mid-level and managerial positions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66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would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Most often (25+ postings) - these were to: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Draft communications (36) – one or both of:</a:t>
            </a:r>
          </a:p>
          <a:p>
            <a:pPr lvl="2"/>
            <a:r>
              <a:rPr lang="en-CA" dirty="0"/>
              <a:t>Reports (26)</a:t>
            </a:r>
          </a:p>
          <a:p>
            <a:pPr lvl="2"/>
            <a:r>
              <a:rPr lang="en-CA" dirty="0"/>
              <a:t>Other or undefined (24)</a:t>
            </a:r>
          </a:p>
          <a:p>
            <a:pPr lvl="3"/>
            <a:r>
              <a:rPr lang="en-CA" dirty="0"/>
              <a:t>e.g., briefings, briefing notes, publications, TB/Cab subs, correspondence, position papers, newsletter content, fact sheets, blogs, infographics, IT tools, academic articles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Design frameworks/plans (25)</a:t>
            </a:r>
          </a:p>
          <a:p>
            <a:pPr lvl="1"/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398636-025E-4DF5-BB82-F339641B99BD}"/>
              </a:ext>
            </a:extLst>
          </p:cNvPr>
          <p:cNvSpPr txBox="1"/>
          <p:nvPr/>
        </p:nvSpPr>
        <p:spPr>
          <a:xfrm>
            <a:off x="139959" y="1429600"/>
            <a:ext cx="791235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tabLst/>
              <a:defRPr/>
            </a:pP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job postings described the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Duties and/or </a:t>
            </a:r>
            <a:r>
              <a:rPr lang="en-CA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R</a:t>
            </a:r>
            <a:r>
              <a:rPr kumimoji="0" lang="en-CA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esponsibilities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of the positions: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18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would I do?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Next most often (15-24 postings) – duties and/or responsibilities were to: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Collect data (qualitative/quantitative) (24)</a:t>
            </a:r>
          </a:p>
          <a:p>
            <a:pPr lvl="1"/>
            <a:r>
              <a:rPr lang="en-CA" dirty="0"/>
              <a:t>Analyse data (qualitative/quantitative) (20)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Collaborate with stakeholders (21) – one or both of:</a:t>
            </a:r>
          </a:p>
          <a:p>
            <a:pPr lvl="2"/>
            <a:r>
              <a:rPr lang="en-CA" dirty="0"/>
              <a:t>other departments/internal stakeholders (16)</a:t>
            </a:r>
          </a:p>
          <a:p>
            <a:pPr lvl="2"/>
            <a:r>
              <a:rPr lang="en-CA" dirty="0"/>
              <a:t>external stakeholders (15)</a:t>
            </a:r>
          </a:p>
          <a:p>
            <a:pPr lvl="2"/>
            <a:endParaRPr lang="en-CA" dirty="0"/>
          </a:p>
          <a:p>
            <a:pPr lvl="1"/>
            <a:r>
              <a:rPr lang="en-CA" dirty="0"/>
              <a:t>Design data collection instruments, tracking systems and/or processes (19)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Present findings (17)</a:t>
            </a:r>
          </a:p>
        </p:txBody>
      </p:sp>
    </p:spTree>
    <p:extLst>
      <p:ext uri="{BB962C8B-B14F-4D97-AF65-F5344CB8AC3E}">
        <p14:creationId xmlns:p14="http://schemas.microsoft.com/office/powerpoint/2010/main" val="12553444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17131</TotalTime>
  <Words>1785</Words>
  <Application>Microsoft Office PowerPoint</Application>
  <PresentationFormat>Widescreen</PresentationFormat>
  <Paragraphs>293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Wingdings 3</vt:lpstr>
      <vt:lpstr>Facet</vt:lpstr>
      <vt:lpstr>What do I need in my Evaluation Toolbox?</vt:lpstr>
      <vt:lpstr>What a toolbox! </vt:lpstr>
      <vt:lpstr>Overview </vt:lpstr>
      <vt:lpstr>Whose Toolbox?</vt:lpstr>
      <vt:lpstr>Whose Toolbox?  </vt:lpstr>
      <vt:lpstr>Whose Toolbox? </vt:lpstr>
      <vt:lpstr>Whose Toolbox?</vt:lpstr>
      <vt:lpstr>What would I do?</vt:lpstr>
      <vt:lpstr>What would I do? </vt:lpstr>
      <vt:lpstr>What would I do?</vt:lpstr>
      <vt:lpstr>PowerPoint Presentation</vt:lpstr>
      <vt:lpstr>What would I bring?</vt:lpstr>
      <vt:lpstr>What would I bring?</vt:lpstr>
      <vt:lpstr>What would I bring?</vt:lpstr>
      <vt:lpstr>What would I bring?</vt:lpstr>
      <vt:lpstr>What would I bring?</vt:lpstr>
      <vt:lpstr>PowerPoint Presentation</vt:lpstr>
      <vt:lpstr>Reflections</vt:lpstr>
      <vt:lpstr>Reflection - Whose Toolbox? </vt:lpstr>
      <vt:lpstr>Reflection - What would I do? </vt:lpstr>
      <vt:lpstr>What would I bring? -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I need in my Evaluation Toolbox?</dc:title>
  <dc:creator>Diana Tindall</dc:creator>
  <cp:lastModifiedBy>Diana Tindall</cp:lastModifiedBy>
  <cp:revision>53</cp:revision>
  <cp:lastPrinted>2018-11-25T20:08:26Z</cp:lastPrinted>
  <dcterms:created xsi:type="dcterms:W3CDTF">2018-11-05T03:35:29Z</dcterms:created>
  <dcterms:modified xsi:type="dcterms:W3CDTF">2021-09-20T18:35:27Z</dcterms:modified>
</cp:coreProperties>
</file>